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bg>
      <p:bgRef idx="1001">
        <a:schemeClr val="dk2"/>
      </p:bgRef>
    </p:bg>
    <p:spTree>
      <p:nvGrpSpPr>
        <p:cNvPr id="1" name="Group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 w="50800">
            <a:solidFill>
              <a:schemeClr val="lt1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-9144" y="6053328"/>
            <a:ext cx="2249424" cy="71323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solidFill>
              <a:schemeClr val="lt1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>
            <a:solidFill>
              <a:schemeClr val="lt1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cap="all" baseline="0"/>
            </a:lvl1pPr>
          </a:lstStyle>
          <a:p>
            <a:r>
              <a:t>Образец заголовка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anchor="ctr">
            <a:normAutofit/>
          </a:bodyPr>
          <a:lstStyle>
            <a:defPPr/>
            <a:lvl1pPr marL="0" lv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lvl="1" indent="0" algn="ctr">
              <a:buNone/>
            </a:lvl2pPr>
            <a:lvl3pPr marL="914400" lvl="2" indent="0" algn="ctr">
              <a:buNone/>
            </a:lvl3pPr>
            <a:lvl4pPr marL="1371600" lvl="3" indent="0" algn="ctr">
              <a:buNone/>
            </a:lvl4pPr>
            <a:lvl5pPr marL="1828800" lvl="4" indent="0" algn="ctr">
              <a:buNone/>
            </a:lvl5pPr>
            <a:lvl6pPr marL="2286000" lvl="5" indent="0" algn="ctr">
              <a:buNone/>
            </a:lvl6pPr>
            <a:lvl7pPr marL="2743200" lvl="6" indent="0" algn="ctr">
              <a:buNone/>
            </a:lvl7pPr>
            <a:lvl8pPr marL="3200400" lvl="7" indent="0" algn="ctr">
              <a:buNone/>
            </a:lvl8pPr>
            <a:lvl9pPr marL="3657600" lvl="8" indent="0" algn="ctr">
              <a:buNone/>
            </a:lvl9pPr>
          </a:lstStyle>
          <a:p>
            <a:r>
              <a:t>Образец подзаголовка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defPPr/>
            <a:lvl1pPr lvl="0" algn="ctr">
              <a:defRPr sz="2000">
                <a:solidFill>
                  <a:srgbClr val="FFFFFF"/>
                </a:solidFill>
              </a:defRPr>
            </a:lvl1pPr>
          </a:lstStyle>
          <a:p>
            <a:r>
              <a:t>30.08.2022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2085393" y="236538"/>
            <a:ext cx="5867400" cy="365124"/>
          </a:xfrm>
          <a:prstGeom prst="rect">
            <a:avLst/>
          </a:prstGeom>
        </p:spPr>
        <p:txBody>
          <a:bodyPr/>
          <a:lstStyle>
            <a:defPPr/>
            <a:lvl1pPr lvl="0" algn="r">
              <a:defRPr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defPPr/>
            <a:lvl1pPr lvl="0">
              <a:defRPr>
                <a:solidFill>
                  <a:schemeClr val="lt2"/>
                </a:solidFill>
              </a:defRPr>
            </a:lvl1pPr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30.08.2022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>
  <p:cSld name="Vertical Title and Text">
    <p:bg>
      <p:bgRef idx="1001">
        <a:schemeClr val="bg1"/>
      </p:bgRef>
    </p:bg>
    <p:spTree>
      <p:nvGrpSpPr>
        <p:cNvPr id="1" name="Group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6553200" y="609600"/>
            <a:ext cx="2057400" cy="5516563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609600"/>
            <a:ext cx="5562600" cy="5516564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553200" y="6248402"/>
            <a:ext cx="2209800" cy="365124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30.08.2022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70" name="Shape 70"/>
          <p:cNvSpPr/>
          <p:nvPr/>
        </p:nvSpPr>
        <p:spPr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accent1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accent1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2" name="Shape 72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1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399" cy="244475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30.08.2022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>
              <a:defRPr>
                <a:solidFill>
                  <a:srgbClr val="FFFFFF"/>
                </a:solidFill>
              </a:defRPr>
            </a:lvl1pPr>
          </a:lstStyle>
          <a:p>
            <a:r>
              <a:t>‹#›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Title and Subtitle">
    <p:bg>
      <p:bgRef idx="1003">
        <a:schemeClr val="bg1"/>
      </p:bgRef>
    </p:bg>
    <p:spTree>
      <p:nvGrpSpPr>
        <p:cNvPr id="1" name="Group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  <a:prstGeom prst="rect">
            <a:avLst/>
          </a:prstGeom>
        </p:spPr>
        <p:txBody>
          <a:bodyPr anchor="t"/>
          <a:lstStyle>
            <a:defPPr/>
            <a:lvl1pPr marL="0" lvl="0" indent="0">
              <a:buNone/>
              <a:defRPr sz="2800">
                <a:solidFill>
                  <a:schemeClr val="tx2"/>
                </a:solidFill>
              </a:defRPr>
            </a:lvl1pPr>
            <a:lvl2pPr lv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lvl="2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lvl="3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lvl="4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85" name="Shape 85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>
            <a:solidFill>
              <a:schemeClr val="lt1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solidFill>
              <a:schemeClr val="lt1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>
            <a:solidFill>
              <a:schemeClr val="lt1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</p:spPr>
        <p:txBody>
          <a:bodyPr/>
          <a:lstStyle>
            <a:defPPr/>
            <a:lvl1pPr lvl="0"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30.08.2022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defPPr/>
            <a:lvl1pPr lvl="0">
              <a:defRPr sz="2400">
                <a:solidFill>
                  <a:srgbClr val="FFFFFF"/>
                </a:solidFill>
              </a:defRPr>
            </a:lvl1pPr>
          </a:lstStyle>
          <a:p>
            <a:r>
              <a:t>‹#›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spTree>
      <p:nvGrpSpPr>
        <p:cNvPr id="1" name="Group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30.08.2022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>
              <a:defRPr>
                <a:solidFill>
                  <a:srgbClr val="FFFFFF"/>
                </a:solidFill>
              </a:defRPr>
            </a:lvl1pPr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spTree>
      <p:nvGrpSpPr>
        <p:cNvPr id="1" name="Group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09600" y="1589567"/>
            <a:ext cx="3886200" cy="4572000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844901" y="1589567"/>
            <a:ext cx="3886200" cy="4572000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30.08.2022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Group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30.08.2022</a:t>
            </a:r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defPPr/>
            <a:lvl1pPr lvl="0">
              <a:defRPr>
                <a:solidFill>
                  <a:schemeClr val="tx2"/>
                </a:solidFill>
              </a:defRPr>
            </a:lvl1pPr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Group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</p:spPr>
        <p:txBody>
          <a:bodyPr anchor="ctr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body" idx="3"/>
          </p:nvPr>
        </p:nvSpPr>
        <p:spPr>
          <a:xfrm>
            <a:off x="4800600" y="2438400"/>
            <a:ext cx="3886200" cy="3581400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30.08.2022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defPPr/>
            <a:lvl1pPr marL="0" lvl="0" indent="0"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t>Образец текста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defPPr/>
            <a:lvl1pPr marL="0" lvl="0" indent="0"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itle, Text and Object">
    <p:spTree>
      <p:nvGrpSpPr>
        <p:cNvPr id="1" name="Group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</p:spPr>
        <p:txBody>
          <a:bodyPr anchor="ctr"/>
          <a:lstStyle>
            <a:defPPr/>
            <a:lvl1pPr lvl="0" algn="l">
              <a:buNone/>
              <a:defRPr sz="4400" b="0"/>
            </a:lvl1pPr>
          </a:lstStyle>
          <a:p>
            <a:r>
              <a:t>Образец заголовка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30.08.2022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>
              <a:defRPr>
                <a:solidFill>
                  <a:srgbClr val="FFFFFF"/>
                </a:solidFill>
              </a:defRPr>
            </a:lvl1pPr>
          </a:lstStyle>
          <a:p>
            <a:r>
              <a:t>‹#›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ln w="50800">
            <a:solidFill>
              <a:schemeClr val="accent2"/>
            </a:solidFill>
            <a:prstDash val="solid"/>
          </a:ln>
        </p:spPr>
        <p:style>
          <a:lnRef idx="0">
            <a:scrgbClr r="0" g="0" b="0"/>
          </a:lnRef>
          <a:fillRef idx="1">
            <a:schemeClr val="accent2"/>
          </a:fillRef>
          <a:effectRef idx="0">
            <a:scrgbClr r="0" g="0" b="0"/>
          </a:effectRef>
          <a:fontRef idx="none"/>
        </p:style>
        <p:txBody>
          <a:bodyPr lIns="137160" tIns="182880" rIns="137160" bIns="91440"/>
          <a:lstStyle>
            <a:defPPr/>
            <a:lvl1pPr marL="0" lvl="0" indent="0">
              <a:spcAft>
                <a:spcPts val="1000"/>
              </a:spcAft>
              <a:buNone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lvl="1">
              <a:buNone/>
              <a:defRPr sz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lvl="2">
              <a:buNone/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lvl="3">
              <a:buNone/>
              <a:defRPr sz="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lvl="4">
              <a:buNone/>
              <a:defRPr sz="9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362200" y="1752600"/>
            <a:ext cx="6400800" cy="4419600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Title and Picture">
    <p:bg>
      <p:bgRef idx="1003">
        <a:schemeClr val="bg2"/>
      </p:bgRef>
    </p:bg>
    <p:spTree>
      <p:nvGrpSpPr>
        <p:cNvPr id="1" name="Group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700"/>
            </a:lvl1pPr>
            <a:lvl2pPr lvl="1">
              <a:buNone/>
              <a:defRPr sz="1200"/>
            </a:lvl2pPr>
            <a:lvl3pPr lvl="2">
              <a:buNone/>
              <a:defRPr sz="1000"/>
            </a:lvl3pPr>
            <a:lvl4pPr lvl="3">
              <a:buNone/>
              <a:defRPr sz="900"/>
            </a:lvl4pPr>
            <a:lvl5pPr lvl="4">
              <a:buNone/>
              <a:defRPr sz="900"/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16" name="Shape 16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 w="50800">
            <a:solidFill>
              <a:schemeClr val="lt1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solidFill>
              <a:schemeClr val="lt1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>
            <a:solidFill>
              <a:schemeClr val="lt1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</p:spPr>
        <p:txBody>
          <a:bodyPr anchor="ctr"/>
          <a:lstStyle>
            <a:defPPr/>
            <a:lvl1pPr lvl="0"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t>Образец заголовка</a:t>
            </a:r>
          </a:p>
        </p:txBody>
      </p:sp>
      <p:sp>
        <p:nvSpPr>
          <p:cNvPr id="20" name="Shape 20"/>
          <p:cNvSpPr/>
          <p:nvPr/>
        </p:nvSpPr>
        <p:spPr>
          <a:xfrm>
            <a:off x="1447800" y="0"/>
            <a:ext cx="100583" cy="6867143"/>
          </a:xfrm>
          <a:prstGeom prst="rect">
            <a:avLst/>
          </a:prstGeom>
          <a:solidFill>
            <a:srgbClr val="FFFFFF"/>
          </a:solidFill>
          <a:ln w="50800">
            <a:solidFill>
              <a:schemeClr val="lt1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30.08.2022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</a:lstStyle>
          <a:p>
            <a:r>
              <a:t>‹#›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1560576" y="0"/>
            <a:ext cx="7583424" cy="4568952"/>
          </a:xfrm>
          <a:prstGeom prst="rect">
            <a:avLst/>
          </a:prstGeo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defPPr/>
            <a:lvl1pPr marL="0" lvl="0" indent="0">
              <a:buNone/>
              <a:defRPr sz="3200"/>
            </a:lvl1pPr>
          </a:lstStyle>
          <a:p>
            <a:r>
              <a:t>Вставка рисунка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l">
              <a:defRPr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30.08.2022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ft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6" name="Shape 6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 w="50800">
            <a:solidFill>
              <a:schemeClr val="lt1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Shap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>
            <a:solidFill>
              <a:schemeClr val="lt1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hap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>
            <a:solidFill>
              <a:schemeClr val="lt1"/>
            </a:solidFill>
            <a:prstDash val="solid"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sldNum" idx="4"/>
          </p:nvPr>
        </p:nvSpPr>
        <p:spPr>
          <a:xfrm>
            <a:off x="0" y="1272222"/>
            <a:ext cx="533400" cy="24447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>
            <a:defPPr/>
            <a:lvl1pPr marL="0" lvl="0" indent="0" algn="ctr">
              <a:defRPr sz="1400" b="1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defPPr/>
      <a:lvl1pPr lvl="0" algn="l">
        <a:buNone/>
        <a:defRPr sz="44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defPPr/>
      <a:lvl1pPr marL="320040" lvl="0" indent="-320040" algn="l">
        <a:spcBef>
          <a:spcPts val="700"/>
        </a:spcBef>
        <a:buClr>
          <a:schemeClr val="accent2"/>
        </a:buClr>
        <a:buSzPts val="1740"/>
        <a:buFont typeface="Wingdings"/>
        <a:buChar char="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40080" lvl="1" indent="-274320" algn="l">
        <a:spcBef>
          <a:spcPts val="550"/>
        </a:spcBef>
        <a:buClr>
          <a:schemeClr val="accent1"/>
        </a:buClr>
        <a:buSzPts val="1820"/>
        <a:buFont typeface="Wingdings 2"/>
        <a:buChar char="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-228600" algn="l">
        <a:spcBef>
          <a:spcPts val="500"/>
        </a:spcBef>
        <a:buClr>
          <a:schemeClr val="accent2"/>
        </a:buClr>
        <a:buSzPts val="1725"/>
        <a:buFont typeface="Wingdings"/>
        <a:buChar char=""/>
        <a:defRPr sz="230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-228600" algn="l">
        <a:spcBef>
          <a:spcPts val="400"/>
        </a:spcBef>
        <a:buClr>
          <a:schemeClr val="accent3"/>
        </a:buClr>
        <a:buSzPts val="1500"/>
        <a:buFont typeface="Wingdings"/>
        <a:buChar char="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-228600" algn="l">
        <a:spcBef>
          <a:spcPts val="400"/>
        </a:spcBef>
        <a:buClr>
          <a:schemeClr val="accent4"/>
        </a:buClr>
        <a:buSzPts val="1300"/>
        <a:buFont typeface="Wingdings"/>
        <a:buChar char="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103120" lvl="5" indent="-228600" algn="l">
        <a:buClr>
          <a:schemeClr val="accent1"/>
        </a:buClr>
        <a:buFont typeface="Wingdings"/>
        <a:buChar char="§"/>
        <a:defRPr sz="18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lvl="6" indent="-228600" algn="l">
        <a:buClr>
          <a:schemeClr val="accent2"/>
        </a:buClr>
        <a:buFont typeface="Wingdings"/>
        <a:buChar char="§"/>
        <a:defRPr sz="18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lvl="7" indent="-228600" algn="l">
        <a:buClr>
          <a:schemeClr val="accent3"/>
        </a:buClr>
        <a:buFont typeface="Wingdings"/>
        <a:buChar char="§"/>
        <a:defRPr sz="18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lvl="8" indent="-228600" algn="l">
        <a:buClr>
          <a:schemeClr val="accent4"/>
        </a:buClr>
        <a:buFont typeface="Wingdings"/>
        <a:buChar char="§"/>
        <a:defRPr sz="18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algn="ctr"/>
            <a:endParaRPr b="1"/>
          </a:p>
          <a:p>
            <a:pPr algn="ctr"/>
            <a:endParaRPr b="1"/>
          </a:p>
          <a:p>
            <a:pPr marL="0" indent="0" algn="ctr">
              <a:buNone/>
            </a:pPr>
            <a:r>
              <a:rPr b="1"/>
              <a:t>Применение норм административного законодательства Российской Федерации в связи с изменениями, внесенными в Кодекс Российской Федерации об административных правонарушениях</a:t>
            </a:r>
          </a:p>
          <a:p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algn="ctr"/>
            <a:r>
              <a:t> Изменена часть 1 статьи 4.1.1 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</a:lstStyle>
          <a:p>
            <a:pPr marL="0" indent="0">
              <a:buNone/>
            </a:pPr>
            <a:r>
              <a:rPr sz="1600" strike="sngStrike">
                <a:solidFill>
                  <a:srgbClr val="FF0000"/>
                </a:solidFill>
                <a:latin typeface="Bahnschrift SemiLight"/>
                <a:ea typeface="Bahnschrift SemiLight"/>
                <a:cs typeface="Bahnschrift SemiLight"/>
              </a:rPr>
              <a:t>Некоммерческим организациям, а также являющимся субъектами малого и среднего предпринимательства лицам, осуществляющим предпринимательскую деятельность без образования юридического лица, и юридическим лицам, а также их работникам  </a:t>
            </a:r>
            <a:r>
              <a:rPr sz="1600">
                <a:latin typeface="Bahnschrift SemiLight"/>
                <a:ea typeface="Bahnschrift SemiLight"/>
                <a:cs typeface="Bahnschrift SemiLight"/>
              </a:rPr>
              <a:t>за впервые совершенное правонарушение, выявленное в ходе КНМ, в качествен наказания назначается предупреждение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</a:lstStyle>
          <a:p>
            <a:pPr algn="ctr">
              <a:buNone/>
            </a:pP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Предупреждение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применяется</a:t>
            </a:r>
            <a:br>
              <a:rPr sz="1600" dirty="0">
                <a:latin typeface="Bahnschrift SemiLight"/>
                <a:ea typeface="Bahnschrift SemiLight"/>
                <a:cs typeface="Bahnschrift SemiLight"/>
              </a:rPr>
            </a:b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ко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всем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лицам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*,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если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:</a:t>
            </a:r>
          </a:p>
          <a:p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Правонарушение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совершено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впервые</a:t>
            </a:r>
            <a:endParaRPr sz="1600" dirty="0">
              <a:latin typeface="Bahnschrift SemiLight"/>
              <a:ea typeface="Bahnschrift SemiLight"/>
              <a:cs typeface="Bahnschrift SemiLight"/>
            </a:endParaRPr>
          </a:p>
          <a:p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Отсутствует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причинение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вреда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или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угроза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возникновения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причинения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вреда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,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угроза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чрезвычайных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ситуаций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природного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и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техногенного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характера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,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имущественный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ущерб</a:t>
            </a:r>
            <a:endParaRPr sz="1600" dirty="0">
              <a:latin typeface="Bahnschrift SemiLight"/>
              <a:ea typeface="Bahnschrift SemiLight"/>
              <a:cs typeface="Bahnschrift SemiLight"/>
            </a:endParaRPr>
          </a:p>
          <a:p>
            <a:pPr marL="0" indent="0">
              <a:buNone/>
            </a:pPr>
            <a:r>
              <a:rPr sz="1600" dirty="0">
                <a:latin typeface="Bahnschrift SemiLight"/>
                <a:ea typeface="Bahnschrift SemiLight"/>
                <a:cs typeface="Bahnschrift SemiLight"/>
              </a:rPr>
              <a:t>*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даже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если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такой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вид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наказания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не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предусмотрен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соответствующей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статьей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особенной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части</a:t>
            </a:r>
            <a:endParaRPr sz="1600" dirty="0">
              <a:latin typeface="Bahnschrift SemiLight"/>
              <a:ea typeface="Bahnschrift SemiLight"/>
              <a:cs typeface="Bahnschrift SemiLight"/>
            </a:endParaRPr>
          </a:p>
          <a:p>
            <a:pPr marL="0" indent="0">
              <a:buNone/>
            </a:pP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Исключения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: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ст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. 19.5, 19.6 </a:t>
            </a:r>
            <a:r>
              <a:rPr sz="1600" dirty="0" err="1">
                <a:latin typeface="Bahnschrift SemiLight"/>
                <a:ea typeface="Bahnschrift SemiLight"/>
                <a:cs typeface="Bahnschrift SemiLight"/>
              </a:rPr>
              <a:t>КоАП</a:t>
            </a:r>
            <a:r>
              <a:rPr sz="1600" dirty="0">
                <a:latin typeface="Bahnschrift SemiLight"/>
                <a:ea typeface="Bahnschrift SemiLight"/>
                <a:cs typeface="Bahnschrift SemiLight"/>
              </a:rPr>
              <a:t> РФ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algn="ctr"/>
            <a:r>
              <a:t>Раньше (до 25.07.2022)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4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algn="ctr"/>
            <a:r>
              <a:t>Сейчас (с 25.07.2022)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 algn="ctr"/>
            <a:br/>
            <a:r>
              <a:t>В статью 4.1 КоАП РФ добавлена новая часть 3.4-1</a:t>
            </a:r>
            <a:br/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09600" y="1589567"/>
            <a:ext cx="8105803" cy="4572000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 marL="0" indent="0" algn="ctr">
              <a:buNone/>
            </a:pPr>
            <a:r>
              <a:rPr sz="1600" b="1">
                <a:solidFill>
                  <a:schemeClr val="accent2">
                    <a:lumMod val="75000"/>
                  </a:schemeClr>
                </a:solidFill>
                <a:latin typeface="Bahnschrift SemiLight"/>
                <a:ea typeface="Bahnschrift SemiLight"/>
                <a:cs typeface="Bahnschrift SemiLight"/>
              </a:rPr>
              <a:t>Штраф назначается в минимальном размере</a:t>
            </a:r>
            <a:r>
              <a:rPr sz="1600">
                <a:latin typeface="Bahnschrift SemiLight"/>
                <a:ea typeface="Bahnschrift SemiLight"/>
                <a:cs typeface="Bahnschrift SemiLight"/>
              </a:rPr>
              <a:t>, установленном за совершение соответствующего административного правонарушения </a:t>
            </a:r>
            <a:r>
              <a:rPr sz="1600" b="1">
                <a:solidFill>
                  <a:schemeClr val="accent2">
                    <a:lumMod val="75000"/>
                  </a:schemeClr>
                </a:solidFill>
                <a:latin typeface="Bahnschrift SemiLight"/>
                <a:ea typeface="Bahnschrift SemiLight"/>
                <a:cs typeface="Bahnschrift SemiLight"/>
              </a:rPr>
              <a:t>при наличии </a:t>
            </a:r>
            <a:r>
              <a:rPr sz="1600">
                <a:latin typeface="Bahnschrift SemiLight"/>
                <a:ea typeface="Bahnschrift SemiLight"/>
                <a:cs typeface="Bahnschrift SemiLight"/>
              </a:rPr>
              <a:t>следующих</a:t>
            </a:r>
            <a:r>
              <a:rPr sz="1600">
                <a:solidFill>
                  <a:schemeClr val="accent2">
                    <a:lumMod val="75000"/>
                  </a:schemeClr>
                </a:solidFill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 b="1">
                <a:solidFill>
                  <a:schemeClr val="accent2">
                    <a:lumMod val="75000"/>
                  </a:schemeClr>
                </a:solidFill>
                <a:latin typeface="Bahnschrift SemiLight"/>
                <a:ea typeface="Bahnschrift SemiLight"/>
                <a:cs typeface="Bahnschrift SemiLight"/>
              </a:rPr>
              <a:t>обстоятельств</a:t>
            </a:r>
            <a:r>
              <a:rPr sz="1600">
                <a:latin typeface="Bahnschrift SemiLight"/>
                <a:ea typeface="Bahnschrift SemiLight"/>
                <a:cs typeface="Bahnschrift SemiLight"/>
              </a:rPr>
              <a:t>:</a:t>
            </a:r>
          </a:p>
          <a:p>
            <a:pPr algn="just"/>
            <a:r>
              <a:rPr sz="1600" b="1">
                <a:solidFill>
                  <a:schemeClr val="accent2">
                    <a:lumMod val="75000"/>
                  </a:schemeClr>
                </a:solidFill>
                <a:latin typeface="Bahnschrift SemiLight"/>
                <a:ea typeface="Bahnschrift SemiLight"/>
                <a:cs typeface="Bahnschrift SemiLight"/>
              </a:rPr>
              <a:t>предотвращение </a:t>
            </a:r>
            <a:r>
              <a:rPr sz="1600">
                <a:latin typeface="Bahnschrift SemiLight"/>
                <a:ea typeface="Bahnschrift SemiLight"/>
                <a:cs typeface="Bahnschrift SemiLight"/>
              </a:rPr>
              <a:t>лицом, совершившим административное правонарушение, </a:t>
            </a:r>
            <a:r>
              <a:rPr sz="1600" b="1">
                <a:solidFill>
                  <a:schemeClr val="accent2">
                    <a:lumMod val="75000"/>
                  </a:schemeClr>
                </a:solidFill>
                <a:latin typeface="Bahnschrift SemiLight"/>
                <a:ea typeface="Bahnschrift SemiLight"/>
                <a:cs typeface="Bahnschrift SemiLight"/>
              </a:rPr>
              <a:t>вредных последствий</a:t>
            </a:r>
            <a:r>
              <a:rPr sz="1600">
                <a:latin typeface="Bahnschrift SemiLight"/>
                <a:ea typeface="Bahnschrift SemiLight"/>
                <a:cs typeface="Bahnschrift SemiLight"/>
              </a:rPr>
              <a:t> административного правонарушения</a:t>
            </a:r>
          </a:p>
          <a:p>
            <a:pPr algn="just"/>
            <a:r>
              <a:rPr sz="1600" b="1">
                <a:solidFill>
                  <a:schemeClr val="accent2">
                    <a:lumMod val="75000"/>
                  </a:schemeClr>
                </a:solidFill>
                <a:latin typeface="Bahnschrift SemiLight"/>
                <a:ea typeface="Bahnschrift SemiLight"/>
                <a:cs typeface="Bahnschrift SemiLight"/>
              </a:rPr>
              <a:t>добровольное возмещение</a:t>
            </a:r>
            <a:r>
              <a:rPr sz="1600" b="1">
                <a:latin typeface="Bahnschrift SemiLight"/>
                <a:ea typeface="Bahnschrift SemiLight"/>
                <a:cs typeface="Bahnschrift SemiLight"/>
              </a:rPr>
              <a:t> </a:t>
            </a:r>
            <a:r>
              <a:rPr sz="1600">
                <a:latin typeface="Bahnschrift SemiLight"/>
                <a:ea typeface="Bahnschrift SemiLight"/>
                <a:cs typeface="Bahnschrift SemiLight"/>
              </a:rPr>
              <a:t>лицом, совершившим административное правонарушение, </a:t>
            </a:r>
            <a:r>
              <a:rPr sz="1600" b="1">
                <a:solidFill>
                  <a:schemeClr val="accent2">
                    <a:lumMod val="75000"/>
                  </a:schemeClr>
                </a:solidFill>
                <a:latin typeface="Bahnschrift SemiLight"/>
                <a:ea typeface="Bahnschrift SemiLight"/>
                <a:cs typeface="Bahnschrift SemiLight"/>
              </a:rPr>
              <a:t>причиненного ущерба </a:t>
            </a:r>
            <a:r>
              <a:rPr sz="1600">
                <a:latin typeface="Bahnschrift SemiLight"/>
                <a:ea typeface="Bahnschrift SemiLight"/>
                <a:cs typeface="Bahnschrift SemiLight"/>
              </a:rPr>
              <a:t>или </a:t>
            </a:r>
            <a:r>
              <a:rPr sz="1600" b="1">
                <a:solidFill>
                  <a:schemeClr val="accent2">
                    <a:lumMod val="75000"/>
                  </a:schemeClr>
                </a:solidFill>
                <a:latin typeface="Bahnschrift SemiLight"/>
                <a:ea typeface="Bahnschrift SemiLight"/>
                <a:cs typeface="Bahnschrift SemiLight"/>
              </a:rPr>
              <a:t>добровольное устранение причиненного вреда</a:t>
            </a:r>
            <a:endParaRPr sz="1600">
              <a:latin typeface="Bahnschrift SemiLight"/>
              <a:ea typeface="Bahnschrift SemiLight"/>
              <a:cs typeface="Bahnschrift SemiLight"/>
            </a:endParaRPr>
          </a:p>
          <a:p>
            <a:pPr>
              <a:buNone/>
            </a:pPr>
            <a:endParaRPr sz="1600">
              <a:latin typeface="Bahnschrift SemiLight"/>
              <a:ea typeface="Bahnschrift SemiLight"/>
              <a:cs typeface="Bahnschrift SemiLight"/>
            </a:endParaRPr>
          </a:p>
          <a:p>
            <a:pPr marL="0" indent="0" algn="just">
              <a:buNone/>
            </a:pPr>
            <a:r>
              <a:rPr sz="1600" b="1">
                <a:solidFill>
                  <a:schemeClr val="accent2">
                    <a:lumMod val="75000"/>
                  </a:schemeClr>
                </a:solidFill>
                <a:latin typeface="Bahnschrift SemiLight"/>
                <a:ea typeface="Bahnschrift SemiLight"/>
                <a:cs typeface="Bahnschrift SemiLight"/>
              </a:rPr>
              <a:t>*Исключения:</a:t>
            </a:r>
            <a:r>
              <a:rPr sz="1600">
                <a:latin typeface="Bahnschrift SemiLight"/>
                <a:ea typeface="Bahnschrift SemiLight"/>
                <a:cs typeface="Bahnschrift SemiLight"/>
              </a:rPr>
              <a:t> </a:t>
            </a:r>
          </a:p>
          <a:p>
            <a:pPr marL="0" indent="0" algn="just">
              <a:buFont typeface="Arial"/>
              <a:buChar char="•"/>
            </a:pPr>
            <a:r>
              <a:rPr sz="1600">
                <a:latin typeface="Bahnschrift SemiLight"/>
                <a:ea typeface="Bahnschrift SemiLight"/>
                <a:cs typeface="Bahnschrift SemiLight"/>
              </a:rPr>
              <a:t> Наличие оснований для замены штрафа на </a:t>
            </a:r>
            <a:r>
              <a:rPr sz="1600">
                <a:solidFill>
                  <a:srgbClr val="007434"/>
                </a:solidFill>
                <a:latin typeface="Bahnschrift SemiLight"/>
                <a:ea typeface="Bahnschrift SemiLight"/>
                <a:cs typeface="Bahnschrift SemiLight"/>
              </a:rPr>
              <a:t>предупреждение</a:t>
            </a:r>
          </a:p>
          <a:p>
            <a:pPr marL="0" indent="0" algn="just">
              <a:buFont typeface="Arial"/>
              <a:buChar char="•"/>
            </a:pPr>
            <a:r>
              <a:rPr sz="1600">
                <a:latin typeface="Bahnschrift SemiLight"/>
                <a:ea typeface="Bahnschrift SemiLight"/>
                <a:cs typeface="Bahnschrift SemiLight"/>
              </a:rPr>
              <a:t> Наличие исключительных обстоятельств, связанных с характером совершенного административного правонарушения и его последствиями, имущественным и финансовым положением привлекаемого к административной ответственности лица – </a:t>
            </a:r>
            <a:r>
              <a:rPr sz="1600">
                <a:solidFill>
                  <a:srgbClr val="007434"/>
                </a:solidFill>
                <a:latin typeface="Bahnschrift SemiLight"/>
                <a:ea typeface="Bahnschrift SemiLight"/>
                <a:cs typeface="Bahnschrift SemiLight"/>
              </a:rPr>
              <a:t>1/2 от минимальной суммы штрафа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 algn="ctr"/>
            <a:r>
              <a:t>Статья 28.1 КоАП РФ дополнена частями 3.1-3.4 и примечанием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12648" y="1600200"/>
            <a:ext cx="8153400" cy="3686188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 algn="just"/>
            <a:r>
              <a:t>По общему правилу дело возбуждается только </a:t>
            </a:r>
            <a:r>
              <a:rPr b="1">
                <a:solidFill>
                  <a:schemeClr val="accent4">
                    <a:lumMod val="75000"/>
                  </a:schemeClr>
                </a:solidFill>
              </a:rPr>
              <a:t>после завершения </a:t>
            </a:r>
            <a:r>
              <a:t>КНМ, совершения контрольного (надзорного) действия в рамках ПГН </a:t>
            </a:r>
            <a:r>
              <a:rPr b="1">
                <a:solidFill>
                  <a:schemeClr val="accent4">
                    <a:lumMod val="75000"/>
                  </a:schemeClr>
                </a:solidFill>
              </a:rPr>
              <a:t>и оформления </a:t>
            </a:r>
            <a:r>
              <a:t>их </a:t>
            </a:r>
            <a:r>
              <a:rPr b="1">
                <a:solidFill>
                  <a:schemeClr val="accent4">
                    <a:lumMod val="75000"/>
                  </a:schemeClr>
                </a:solidFill>
              </a:rPr>
              <a:t>результатов</a:t>
            </a:r>
          </a:p>
          <a:p>
            <a:pPr marL="0" indent="0" algn="ctr">
              <a:buNone/>
            </a:pPr>
            <a:r>
              <a:rPr sz="2000" b="1"/>
              <a:t>* ИСКЛЮЧЕНИЯ: </a:t>
            </a:r>
          </a:p>
          <a:p>
            <a:pPr marL="0" indent="0" algn="just">
              <a:buNone/>
            </a:pPr>
            <a:r>
              <a:rPr sz="2000" b="1">
                <a:solidFill>
                  <a:srgbClr val="E05C12"/>
                </a:solidFill>
              </a:rPr>
              <a:t>* часть 3.2 статьи 28.1 КоАП РФ</a:t>
            </a:r>
            <a:r>
              <a:rPr sz="2000" b="1"/>
              <a:t> </a:t>
            </a:r>
            <a:r>
              <a:rPr sz="2000"/>
              <a:t>(в случае необходимости применения меры обеспечения производства по делу (временный запрет деятельности), предусмотренной ст. 27.16 КоАП РФ)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1043608" y="4932444"/>
            <a:ext cx="712879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2000" b="1">
                <a:solidFill>
                  <a:srgbClr val="E05C12"/>
                </a:solidFill>
                <a:latin typeface="+mn-lt"/>
                <a:ea typeface="+mn-ea"/>
                <a:cs typeface="+mn-cs"/>
              </a:rPr>
              <a:t>* ч. 3.4 ст. 28.1 КоАП РФ </a:t>
            </a:r>
            <a:r>
              <a:rPr sz="20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Без КНМ – ч. 1 ст. 9.1 КоАП РФ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 algn="ctr"/>
            <a:r>
              <a:t>В статью 32.2 добавлена</a:t>
            </a:r>
            <a:br/>
            <a:r>
              <a:t>новая часть 1.3-3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09600" y="1589567"/>
            <a:ext cx="7962928" cy="4572000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 algn="just"/>
            <a:r>
              <a:rPr sz="2400">
                <a:latin typeface="Bahnschrift SemiLight"/>
                <a:ea typeface="Bahnschrift SemiLight"/>
                <a:cs typeface="Bahnschrift SemiLight"/>
              </a:rPr>
              <a:t>Административный штраф может быть уплачен в половинном размере (1/2) в течение 20 дней со дня вынесения постановления по делу</a:t>
            </a:r>
          </a:p>
          <a:p>
            <a:pPr algn="just"/>
            <a:r>
              <a:rPr sz="2400">
                <a:latin typeface="Bahnschrift SemiLight"/>
                <a:ea typeface="Bahnschrift SemiLight"/>
                <a:cs typeface="Bahnschrift SemiLight"/>
              </a:rPr>
              <a:t>Если постановление получено после истечения 20 дней, срок подлежит восстановлению по ходатайству лица, привлеченного к ответственности</a:t>
            </a:r>
          </a:p>
          <a:p>
            <a:pPr algn="just"/>
            <a:r>
              <a:rPr sz="2400">
                <a:latin typeface="Bahnschrift SemiLight"/>
                <a:ea typeface="Bahnschrift SemiLight"/>
                <a:cs typeface="Bahnschrift SemiLight"/>
              </a:rPr>
              <a:t>Если была рассрочка/отсрочка – штраф уплачивается в полном размере</a:t>
            </a:r>
          </a:p>
          <a:p>
            <a:pPr marL="0" indent="0" algn="just">
              <a:buNone/>
            </a:pPr>
            <a:endParaRPr sz="2400">
              <a:latin typeface="Bahnschrift SemiLight"/>
              <a:ea typeface="Bahnschrift SemiLight"/>
              <a:cs typeface="Bahnschrift SemiLight"/>
            </a:endParaRPr>
          </a:p>
          <a:p>
            <a:pPr marL="0" indent="0" algn="just">
              <a:buNone/>
            </a:pPr>
            <a:r>
              <a:rPr sz="2100">
                <a:latin typeface="Bahnschrift SemiLight"/>
                <a:ea typeface="Bahnschrift SemiLight"/>
                <a:cs typeface="Bahnschrift SemiLight"/>
              </a:rPr>
              <a:t>* Исключение: штрафы за административные правонарушения, предусмотренные частями 9.1-39 статьи 19.5, статьей 19.6 КоАП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 algn="ctr"/>
            <a:r>
              <a:t>Фразы, обязательные к использованию в постановлении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</a:lstStyle>
          <a:p>
            <a:pPr algn="just"/>
            <a:r>
              <a:rPr sz="2400" dirty="0"/>
              <a:t>«</a:t>
            </a:r>
            <a:r>
              <a:rPr sz="2400" dirty="0" err="1"/>
              <a:t>Административный</a:t>
            </a:r>
            <a:r>
              <a:rPr sz="2400" dirty="0"/>
              <a:t> </a:t>
            </a:r>
            <a:r>
              <a:rPr sz="2400" dirty="0" err="1"/>
              <a:t>штраф</a:t>
            </a:r>
            <a:r>
              <a:rPr sz="2400" dirty="0"/>
              <a:t> </a:t>
            </a:r>
            <a:r>
              <a:rPr sz="2400" dirty="0" err="1"/>
              <a:t>должен</a:t>
            </a:r>
            <a:r>
              <a:rPr sz="2400" dirty="0"/>
              <a:t> </a:t>
            </a:r>
            <a:r>
              <a:rPr sz="2400" dirty="0" err="1"/>
              <a:t>быть</a:t>
            </a:r>
            <a:r>
              <a:rPr sz="2400" dirty="0"/>
              <a:t> </a:t>
            </a:r>
            <a:r>
              <a:rPr sz="2400" dirty="0" err="1"/>
              <a:t>уплачен</a:t>
            </a:r>
            <a:r>
              <a:rPr sz="2400" dirty="0"/>
              <a:t> в </a:t>
            </a:r>
            <a:r>
              <a:rPr sz="2400" dirty="0" err="1"/>
              <a:t>полном</a:t>
            </a:r>
            <a:r>
              <a:rPr sz="2400" dirty="0"/>
              <a:t> </a:t>
            </a:r>
            <a:r>
              <a:rPr sz="2400" dirty="0" err="1"/>
              <a:t>размере</a:t>
            </a:r>
            <a:r>
              <a:rPr sz="2400" dirty="0"/>
              <a:t> </a:t>
            </a:r>
            <a:r>
              <a:rPr sz="2400" dirty="0" err="1"/>
              <a:t>не</a:t>
            </a:r>
            <a:r>
              <a:rPr sz="2400" dirty="0"/>
              <a:t> </a:t>
            </a:r>
            <a:r>
              <a:rPr sz="2400" dirty="0" err="1"/>
              <a:t>позднее</a:t>
            </a:r>
            <a:r>
              <a:rPr sz="2400" dirty="0"/>
              <a:t> 60 </a:t>
            </a:r>
            <a:r>
              <a:rPr sz="2400" dirty="0" err="1"/>
              <a:t>дней</a:t>
            </a:r>
            <a:r>
              <a:rPr sz="2400" dirty="0"/>
              <a:t> </a:t>
            </a:r>
            <a:r>
              <a:rPr sz="2400" dirty="0" err="1"/>
              <a:t>со</a:t>
            </a:r>
            <a:r>
              <a:rPr sz="2400" dirty="0"/>
              <a:t> </a:t>
            </a:r>
            <a:r>
              <a:rPr sz="2400" dirty="0" err="1"/>
              <a:t>дня</a:t>
            </a:r>
            <a:r>
              <a:rPr sz="2400" dirty="0"/>
              <a:t> </a:t>
            </a:r>
            <a:r>
              <a:rPr sz="2400" dirty="0" err="1"/>
              <a:t>вступления</a:t>
            </a:r>
            <a:r>
              <a:rPr sz="2400" dirty="0"/>
              <a:t> </a:t>
            </a:r>
            <a:r>
              <a:rPr sz="2400" dirty="0" err="1"/>
              <a:t>постановления</a:t>
            </a:r>
            <a:r>
              <a:rPr sz="2400" dirty="0"/>
              <a:t> о </a:t>
            </a:r>
            <a:r>
              <a:rPr sz="2400" dirty="0" err="1"/>
              <a:t>наложении</a:t>
            </a:r>
            <a:r>
              <a:rPr sz="2400" dirty="0"/>
              <a:t> </a:t>
            </a:r>
            <a:r>
              <a:rPr sz="2400" dirty="0" err="1"/>
              <a:t>административного</a:t>
            </a:r>
            <a:r>
              <a:rPr sz="2400" dirty="0"/>
              <a:t> </a:t>
            </a:r>
            <a:r>
              <a:rPr sz="2400" dirty="0" err="1"/>
              <a:t>штрафа</a:t>
            </a:r>
            <a:r>
              <a:rPr sz="2400" dirty="0"/>
              <a:t> в </a:t>
            </a:r>
            <a:r>
              <a:rPr sz="2400" dirty="0" err="1"/>
              <a:t>законную</a:t>
            </a:r>
            <a:r>
              <a:rPr sz="2400" dirty="0"/>
              <a:t> </a:t>
            </a:r>
            <a:r>
              <a:rPr sz="2400" dirty="0" err="1"/>
              <a:t>силу</a:t>
            </a:r>
            <a:r>
              <a:rPr sz="2400" dirty="0"/>
              <a:t>, </a:t>
            </a:r>
            <a:r>
              <a:rPr sz="2400" dirty="0" err="1"/>
              <a:t>за</a:t>
            </a:r>
            <a:r>
              <a:rPr sz="2400" dirty="0"/>
              <a:t> </a:t>
            </a:r>
            <a:r>
              <a:rPr sz="2400" dirty="0" err="1"/>
              <a:t>исключением</a:t>
            </a:r>
            <a:r>
              <a:rPr sz="2400" dirty="0"/>
              <a:t> </a:t>
            </a:r>
            <a:r>
              <a:rPr sz="2400" dirty="0" err="1"/>
              <a:t>случаев</a:t>
            </a:r>
            <a:r>
              <a:rPr sz="2400" dirty="0"/>
              <a:t>, </a:t>
            </a:r>
            <a:r>
              <a:rPr sz="2400" dirty="0" err="1"/>
              <a:t>предусмотренных</a:t>
            </a:r>
            <a:r>
              <a:rPr sz="2400" dirty="0"/>
              <a:t> </a:t>
            </a:r>
            <a:r>
              <a:rPr sz="2400" dirty="0" err="1"/>
              <a:t>частью</a:t>
            </a:r>
            <a:r>
              <a:rPr sz="2400" dirty="0"/>
              <a:t> 1.3-3 </a:t>
            </a:r>
            <a:r>
              <a:rPr sz="2400" dirty="0" err="1"/>
              <a:t>статьи</a:t>
            </a:r>
            <a:r>
              <a:rPr sz="2400" dirty="0"/>
              <a:t> 32.2, </a:t>
            </a:r>
            <a:r>
              <a:rPr sz="2400" dirty="0" err="1"/>
              <a:t>либо</a:t>
            </a:r>
            <a:r>
              <a:rPr sz="2400" dirty="0"/>
              <a:t> </a:t>
            </a:r>
            <a:r>
              <a:rPr sz="2400" dirty="0" err="1"/>
              <a:t>со</a:t>
            </a:r>
            <a:r>
              <a:rPr sz="2400" dirty="0"/>
              <a:t> </a:t>
            </a:r>
            <a:r>
              <a:rPr sz="2400" dirty="0" err="1"/>
              <a:t>дня</a:t>
            </a:r>
            <a:r>
              <a:rPr sz="2400" dirty="0"/>
              <a:t> </a:t>
            </a:r>
            <a:r>
              <a:rPr sz="2400" dirty="0" err="1"/>
              <a:t>истечения</a:t>
            </a:r>
            <a:r>
              <a:rPr sz="2400" dirty="0"/>
              <a:t> </a:t>
            </a:r>
            <a:r>
              <a:rPr sz="2400" dirty="0" err="1"/>
              <a:t>срока</a:t>
            </a:r>
            <a:r>
              <a:rPr sz="2400" dirty="0"/>
              <a:t> </a:t>
            </a:r>
            <a:r>
              <a:rPr sz="2400" dirty="0" err="1"/>
              <a:t>отсрочки</a:t>
            </a:r>
            <a:r>
              <a:rPr sz="2400" dirty="0"/>
              <a:t> </a:t>
            </a:r>
            <a:r>
              <a:rPr sz="2400" dirty="0" err="1"/>
              <a:t>или</a:t>
            </a:r>
            <a:r>
              <a:rPr sz="2400" dirty="0"/>
              <a:t> </a:t>
            </a:r>
            <a:r>
              <a:rPr sz="2400" dirty="0" err="1"/>
              <a:t>срока</a:t>
            </a:r>
            <a:r>
              <a:rPr sz="2400" dirty="0"/>
              <a:t> </a:t>
            </a:r>
            <a:r>
              <a:rPr sz="2400" dirty="0" err="1"/>
              <a:t>рассрочки</a:t>
            </a:r>
            <a:r>
              <a:rPr sz="2400" dirty="0"/>
              <a:t>, </a:t>
            </a:r>
            <a:r>
              <a:rPr sz="2400" dirty="0" err="1"/>
              <a:t>предусмотренных</a:t>
            </a:r>
            <a:r>
              <a:rPr sz="2400" dirty="0"/>
              <a:t> </a:t>
            </a:r>
            <a:r>
              <a:rPr sz="2400" dirty="0" err="1"/>
              <a:t>статьей</a:t>
            </a:r>
            <a:r>
              <a:rPr sz="2400" dirty="0"/>
              <a:t> 31.5 </a:t>
            </a:r>
            <a:r>
              <a:rPr sz="2400" dirty="0" err="1"/>
              <a:t>КоАП</a:t>
            </a:r>
            <a:r>
              <a:rPr sz="2400" dirty="0"/>
              <a:t> РФ (</a:t>
            </a:r>
            <a:r>
              <a:rPr sz="2400" dirty="0" err="1"/>
              <a:t>части</a:t>
            </a:r>
            <a:r>
              <a:rPr sz="2400" dirty="0"/>
              <a:t> 2 </a:t>
            </a:r>
            <a:r>
              <a:rPr sz="2400" dirty="0" err="1"/>
              <a:t>статьи</a:t>
            </a:r>
            <a:r>
              <a:rPr sz="2400" dirty="0"/>
              <a:t> 31.2, </a:t>
            </a:r>
            <a:r>
              <a:rPr sz="2400" dirty="0" err="1"/>
              <a:t>части</a:t>
            </a:r>
            <a:r>
              <a:rPr sz="2400" dirty="0"/>
              <a:t> 1 </a:t>
            </a:r>
            <a:r>
              <a:rPr sz="2400" dirty="0" err="1"/>
              <a:t>статьи</a:t>
            </a:r>
            <a:r>
              <a:rPr sz="2400" dirty="0"/>
              <a:t> 32.2 </a:t>
            </a:r>
            <a:r>
              <a:rPr sz="2400" dirty="0" err="1"/>
              <a:t>КоАП</a:t>
            </a:r>
            <a:r>
              <a:rPr sz="2400" dirty="0"/>
              <a:t> РФ)»</a:t>
            </a:r>
          </a:p>
          <a:p>
            <a:pPr algn="just"/>
            <a:r>
              <a:rPr sz="2400" dirty="0"/>
              <a:t>«</a:t>
            </a:r>
            <a:r>
              <a:rPr sz="2400" dirty="0" err="1"/>
              <a:t>При</a:t>
            </a:r>
            <a:r>
              <a:rPr sz="2400" dirty="0"/>
              <a:t> </a:t>
            </a:r>
            <a:r>
              <a:rPr sz="2400" dirty="0" err="1"/>
              <a:t>уплате</a:t>
            </a:r>
            <a:r>
              <a:rPr sz="2400" dirty="0"/>
              <a:t> </a:t>
            </a:r>
            <a:r>
              <a:rPr sz="2400" dirty="0" err="1"/>
              <a:t>штрафа</a:t>
            </a:r>
            <a:r>
              <a:rPr sz="2400" dirty="0"/>
              <a:t> </a:t>
            </a:r>
            <a:r>
              <a:rPr sz="2400" dirty="0" err="1"/>
              <a:t>не</a:t>
            </a:r>
            <a:r>
              <a:rPr sz="2400" dirty="0"/>
              <a:t> </a:t>
            </a:r>
            <a:r>
              <a:rPr sz="2400" dirty="0" err="1"/>
              <a:t>позднее</a:t>
            </a:r>
            <a:r>
              <a:rPr sz="2400" dirty="0"/>
              <a:t> 20 </a:t>
            </a:r>
            <a:r>
              <a:rPr sz="2400" dirty="0" err="1"/>
              <a:t>дней</a:t>
            </a:r>
            <a:r>
              <a:rPr sz="2400" dirty="0"/>
              <a:t> </a:t>
            </a:r>
            <a:r>
              <a:rPr sz="2400" dirty="0" err="1"/>
              <a:t>со</a:t>
            </a:r>
            <a:r>
              <a:rPr sz="2400" dirty="0"/>
              <a:t> </a:t>
            </a:r>
            <a:r>
              <a:rPr sz="2400" dirty="0" err="1"/>
              <a:t>дня</a:t>
            </a:r>
            <a:r>
              <a:rPr sz="2400" dirty="0"/>
              <a:t> </a:t>
            </a:r>
            <a:r>
              <a:rPr sz="2400" dirty="0" err="1"/>
              <a:t>вынесения</a:t>
            </a:r>
            <a:r>
              <a:rPr sz="2400" dirty="0"/>
              <a:t> </a:t>
            </a:r>
            <a:r>
              <a:rPr sz="2400" dirty="0" err="1"/>
              <a:t>настоящего</a:t>
            </a:r>
            <a:r>
              <a:rPr sz="2400" dirty="0"/>
              <a:t> </a:t>
            </a:r>
            <a:r>
              <a:rPr sz="2400" dirty="0" err="1"/>
              <a:t>постановления</a:t>
            </a:r>
            <a:r>
              <a:rPr sz="2400" dirty="0"/>
              <a:t> </a:t>
            </a:r>
            <a:r>
              <a:rPr sz="2400" dirty="0" err="1"/>
              <a:t>штраф</a:t>
            </a:r>
            <a:r>
              <a:rPr sz="2400" dirty="0"/>
              <a:t> </a:t>
            </a:r>
            <a:r>
              <a:rPr sz="2400" dirty="0" err="1"/>
              <a:t>может</a:t>
            </a:r>
            <a:r>
              <a:rPr sz="2400" dirty="0"/>
              <a:t> </a:t>
            </a:r>
            <a:r>
              <a:rPr sz="2400" dirty="0" err="1"/>
              <a:t>быть</a:t>
            </a:r>
            <a:r>
              <a:rPr sz="2400" dirty="0"/>
              <a:t> </a:t>
            </a:r>
            <a:r>
              <a:rPr sz="2400" dirty="0" err="1"/>
              <a:t>уплачен</a:t>
            </a:r>
            <a:r>
              <a:rPr sz="2400" dirty="0"/>
              <a:t> а </a:t>
            </a:r>
            <a:r>
              <a:rPr sz="2400" dirty="0" err="1"/>
              <a:t>размере</a:t>
            </a:r>
            <a:r>
              <a:rPr sz="2400" dirty="0"/>
              <a:t> </a:t>
            </a:r>
            <a:r>
              <a:rPr sz="2400" dirty="0" err="1"/>
              <a:t>половины</a:t>
            </a:r>
            <a:r>
              <a:rPr sz="2400" dirty="0"/>
              <a:t> </a:t>
            </a:r>
            <a:r>
              <a:rPr sz="2400" dirty="0" err="1"/>
              <a:t>суммы</a:t>
            </a:r>
            <a:r>
              <a:rPr sz="2400" dirty="0"/>
              <a:t> </a:t>
            </a:r>
            <a:r>
              <a:rPr sz="2400" dirty="0" err="1"/>
              <a:t>наложенного</a:t>
            </a:r>
            <a:r>
              <a:rPr sz="2400" dirty="0"/>
              <a:t> </a:t>
            </a:r>
            <a:r>
              <a:rPr sz="2400" dirty="0" err="1"/>
              <a:t>административного</a:t>
            </a:r>
            <a:r>
              <a:rPr sz="2400" dirty="0"/>
              <a:t> </a:t>
            </a:r>
            <a:r>
              <a:rPr sz="2400" dirty="0" err="1"/>
              <a:t>штрафа</a:t>
            </a:r>
            <a:r>
              <a:rPr sz="2400" dirty="0"/>
              <a:t>»</a:t>
            </a:r>
          </a:p>
          <a:p>
            <a:endParaRPr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 algn="ctr"/>
            <a:r>
              <a:t>Изменена часть 1</a:t>
            </a:r>
            <a:br/>
            <a:r>
              <a:t>статьи 31.5 КоАП РФ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algn="ctr"/>
            <a:r>
              <a:t>Раньше (до 25.07.2022)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4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algn="ctr"/>
            <a:r>
              <a:t>Сейчас (с 25.07.2022)</a:t>
            </a:r>
          </a:p>
        </p:txBody>
      </p:sp>
      <p:sp>
        <p:nvSpPr>
          <p:cNvPr id="132" name="Shape 132"/>
          <p:cNvSpPr/>
          <p:nvPr/>
        </p:nvSpPr>
        <p:spPr>
          <a:xfrm>
            <a:off x="2428860" y="2571744"/>
            <a:ext cx="4500593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rgbClr r="0" g="0" b="0"/>
          </a:effectRef>
          <a:fontRef idx="none"/>
        </p:style>
        <p:txBody>
          <a:bodyPr lIns="91440" tIns="45720" rIns="91440" bIns="45720" anchor="ctr"/>
          <a:lstStyle/>
          <a:p>
            <a:pPr marL="0" indent="0" algn="ctr"/>
            <a:r>
              <a:rPr sz="180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Продление срока исполнения постановления при наличии правовых оснований</a:t>
            </a:r>
          </a:p>
        </p:txBody>
      </p:sp>
      <p:sp>
        <p:nvSpPr>
          <p:cNvPr id="133" name="Shape 133"/>
          <p:cNvSpPr/>
          <p:nvPr/>
        </p:nvSpPr>
        <p:spPr>
          <a:xfrm>
            <a:off x="5929322" y="4500570"/>
            <a:ext cx="2343160" cy="1285883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0">
            <a:scrgbClr r="0" g="0" b="0"/>
          </a:effectRef>
          <a:fontRef idx="none"/>
        </p:style>
        <p:txBody>
          <a:bodyPr lIns="91440" tIns="45720" rIns="91440" bIns="45720" anchor="ctr"/>
          <a:lstStyle/>
          <a:p>
            <a:pPr marL="0" indent="0" algn="ctr"/>
            <a:r>
              <a:rPr sz="1800" b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До 6 месяцев </a:t>
            </a:r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4" name="Shape 134"/>
          <p:cNvSpPr/>
          <p:nvPr/>
        </p:nvSpPr>
        <p:spPr>
          <a:xfrm>
            <a:off x="928662" y="4500570"/>
            <a:ext cx="2343160" cy="128588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0">
            <a:scrgbClr r="0" g="0" b="0"/>
          </a:effectRef>
          <a:fontRef idx="none"/>
        </p:style>
        <p:txBody>
          <a:bodyPr lIns="91440" tIns="45720" rIns="91440" bIns="45720" anchor="ctr"/>
          <a:lstStyle/>
          <a:p>
            <a:pPr marL="0" indent="0" algn="ctr"/>
            <a:r>
              <a:rPr sz="1800" b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До 1 месяца </a:t>
            </a:r>
          </a:p>
        </p:txBody>
      </p:sp>
      <p:sp>
        <p:nvSpPr>
          <p:cNvPr id="135" name="Shape 135"/>
          <p:cNvSpPr/>
          <p:nvPr/>
        </p:nvSpPr>
        <p:spPr>
          <a:xfrm rot="10800000" flipV="1">
            <a:off x="2643174" y="4143380"/>
            <a:ext cx="1071569" cy="357189"/>
          </a:xfrm>
          <a:prstGeom prst="straightConnector1">
            <a:avLst/>
          </a:prstGeom>
          <a:ln w="57150">
            <a:solidFill>
              <a:schemeClr val="accent1"/>
            </a:solidFill>
            <a:prstDash val="solid"/>
            <a:tailEnd type="arrow" w="med" len="med"/>
          </a:ln>
        </p:spPr>
        <p:style>
          <a:lnRef idx="0">
            <a:scrgbClr r="0" g="0" b="0"/>
          </a:lnRef>
          <a:fillRef idx="0">
            <a:schemeClr val="accent1"/>
          </a:fillRef>
          <a:effectRef idx="0">
            <a:scrgbClr r="0" g="0" b="0"/>
          </a:effectRef>
          <a:fontRef idx="none"/>
        </p:style>
      </p:sp>
      <p:sp>
        <p:nvSpPr>
          <p:cNvPr id="136" name="Shape 136"/>
          <p:cNvSpPr/>
          <p:nvPr/>
        </p:nvSpPr>
        <p:spPr>
          <a:xfrm>
            <a:off x="5500694" y="4143380"/>
            <a:ext cx="1000132" cy="357189"/>
          </a:xfrm>
          <a:prstGeom prst="straightConnector1">
            <a:avLst/>
          </a:prstGeom>
          <a:ln w="57150">
            <a:solidFill>
              <a:schemeClr val="accent1"/>
            </a:solidFill>
            <a:prstDash val="solid"/>
            <a:tailEnd type="arrow" w="med" len="med"/>
          </a:ln>
        </p:spPr>
        <p:style>
          <a:lnRef idx="0">
            <a:scrgbClr r="0" g="0" b="0"/>
          </a:lnRef>
          <a:fillRef idx="0">
            <a:schemeClr val="accent1"/>
          </a:fillRef>
          <a:effectRef idx="0">
            <a:scrgbClr r="0" g="0" b="0"/>
          </a:effectRef>
          <a:fontRef idx="none"/>
        </p:style>
      </p:sp>
      <p:sp>
        <p:nvSpPr>
          <p:cNvPr id="137" name="Shape 137"/>
          <p:cNvSpPr/>
          <p:nvPr/>
        </p:nvSpPr>
        <p:spPr>
          <a:xfrm>
            <a:off x="928662" y="4286256"/>
            <a:ext cx="2428892" cy="1714512"/>
          </a:xfrm>
          <a:prstGeom prst="lin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0">
            <a:scrgbClr r="0" g="0" b="0"/>
          </a:lnRef>
          <a:fillRef idx="0">
            <a:schemeClr val="accent1"/>
          </a:fillRef>
          <a:effectRef idx="0">
            <a:scrgbClr r="0" g="0" b="0"/>
          </a:effectRef>
          <a:fontRef idx="none"/>
        </p:style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algn="ctr"/>
            <a:r>
              <a:t>Изменена статья 7.19 КоАП РФ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 marL="0" indent="0" algn="ctr">
              <a:buNone/>
            </a:pPr>
            <a:r>
              <a:rPr sz="2400">
                <a:latin typeface="Bahnschrift SemiLight"/>
                <a:ea typeface="Bahnschrift SemiLight"/>
                <a:cs typeface="Bahnschrift SemiLight"/>
              </a:rPr>
              <a:t>Ответственность юридических лиц при самовольном подключении к нефте- и газопроводам ужесточена</a:t>
            </a:r>
          </a:p>
          <a:p>
            <a:endParaRPr sz="2400">
              <a:latin typeface="Bahnschrift SemiLight"/>
              <a:ea typeface="Bahnschrift SemiLight"/>
              <a:cs typeface="Bahnschrift SemiLight"/>
            </a:endParaRPr>
          </a:p>
          <a:p>
            <a:r>
              <a:rPr sz="2400">
                <a:latin typeface="Bahnschrift SemiLight"/>
                <a:ea typeface="Bahnschrift SemiLight"/>
                <a:cs typeface="Bahnschrift SemiLight"/>
              </a:rPr>
              <a:t>Статья 7.19 КоАП РФ дополнена частью 3:</a:t>
            </a:r>
          </a:p>
          <a:p>
            <a:pPr>
              <a:buNone/>
            </a:pPr>
            <a:r>
              <a:rPr sz="2400">
                <a:latin typeface="Bahnschrift SemiLight"/>
                <a:ea typeface="Bahnschrift SemiLight"/>
                <a:cs typeface="Bahnschrift SemiLight"/>
              </a:rPr>
              <a:t>	«</a:t>
            </a:r>
            <a:r>
              <a:rPr sz="2400" b="1">
                <a:solidFill>
                  <a:schemeClr val="accent4">
                    <a:lumMod val="75000"/>
                  </a:schemeClr>
                </a:solidFill>
                <a:latin typeface="Bahnschrift SemiLight"/>
                <a:ea typeface="Bahnschrift SemiLight"/>
                <a:cs typeface="Bahnschrift SemiLight"/>
              </a:rPr>
              <a:t>повторное</a:t>
            </a:r>
            <a:r>
              <a:rPr sz="2400">
                <a:latin typeface="Bahnschrift SemiLight"/>
                <a:ea typeface="Bahnschrift SemiLight"/>
                <a:cs typeface="Bahnschrift SemiLight"/>
              </a:rPr>
              <a:t> совершение правонарушения предусмотренного частью 1 указанной статьи, выразившегося в </a:t>
            </a:r>
            <a:r>
              <a:rPr sz="2400" b="1">
                <a:solidFill>
                  <a:schemeClr val="accent4">
                    <a:lumMod val="75000"/>
                  </a:schemeClr>
                </a:solidFill>
                <a:latin typeface="Bahnschrift SemiLight"/>
                <a:ea typeface="Bahnschrift SemiLight"/>
                <a:cs typeface="Bahnschrift SemiLight"/>
              </a:rPr>
              <a:t>самовольном подключении к нефтепроводам, нефтепродуктопроводам, газопроводам, </a:t>
            </a:r>
            <a:r>
              <a:rPr sz="2400">
                <a:latin typeface="Bahnschrift SemiLight"/>
                <a:ea typeface="Bahnschrift SemiLight"/>
                <a:cs typeface="Bahnschrift SemiLight"/>
              </a:rPr>
              <a:t>влечет наложение </a:t>
            </a:r>
            <a:r>
              <a:rPr sz="2400" b="1">
                <a:solidFill>
                  <a:schemeClr val="accent4">
                    <a:lumMod val="75000"/>
                  </a:schemeClr>
                </a:solidFill>
                <a:latin typeface="Bahnschrift SemiLight"/>
                <a:ea typeface="Bahnschrift SemiLight"/>
                <a:cs typeface="Bahnschrift SemiLight"/>
              </a:rPr>
              <a:t>штрафа от 300 000 до 400 000 рублей».</a:t>
            </a:r>
          </a:p>
          <a:p>
            <a:endParaRPr sz="2400" b="1">
              <a:solidFill>
                <a:schemeClr val="accent4">
                  <a:lumMod val="75000"/>
                </a:schemeClr>
              </a:solidFill>
              <a:latin typeface="Bahnschrift SemiLight"/>
              <a:ea typeface="Bahnschrift SemiLight"/>
              <a:cs typeface="Bahnschrift SemiLigh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algn="ctr"/>
            <a:r>
              <a:t>ПП РФ  от 10.03.2022 №336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714348" y="1857364"/>
            <a:ext cx="7858180" cy="45243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/>
            <a:lvl1pPr marL="0" lvl="0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/>
            <a:r>
              <a:rPr sz="3000">
                <a:solidFill>
                  <a:schemeClr val="tx2">
                    <a:lumMod val="75000"/>
                  </a:schemeClr>
                </a:solidFill>
                <a:latin typeface="Bahnschrift Light"/>
                <a:ea typeface="Bahnschrift Light"/>
                <a:cs typeface="Bahnschrift Light"/>
              </a:rPr>
              <a:t>В 2022 году разрешено:</a:t>
            </a:r>
          </a:p>
          <a:p>
            <a:pPr algn="just">
              <a:buFont typeface="Arial"/>
              <a:buChar char="•"/>
            </a:pPr>
            <a:r>
              <a:rPr sz="3000">
                <a:solidFill>
                  <a:schemeClr val="tx2">
                    <a:lumMod val="75000"/>
                  </a:schemeClr>
                </a:solidFill>
                <a:latin typeface="Bahnschrift Light"/>
                <a:ea typeface="Bahnschrift Light"/>
                <a:cs typeface="Bahnschrift Light"/>
              </a:rPr>
              <a:t> ПГН</a:t>
            </a:r>
          </a:p>
          <a:p>
            <a:pPr algn="just">
              <a:buFont typeface="Arial"/>
              <a:buChar char="•"/>
            </a:pPr>
            <a:r>
              <a:rPr sz="3000">
                <a:solidFill>
                  <a:schemeClr val="tx2">
                    <a:lumMod val="75000"/>
                  </a:schemeClr>
                </a:solidFill>
                <a:latin typeface="Bahnschrift Light"/>
                <a:ea typeface="Bahnschrift Light"/>
                <a:cs typeface="Bahnschrift Light"/>
              </a:rPr>
              <a:t> Плановые проверки ОПО II класса опасности</a:t>
            </a:r>
          </a:p>
          <a:p>
            <a:pPr algn="just">
              <a:buFont typeface="Arial"/>
              <a:buChar char="•"/>
            </a:pPr>
            <a:r>
              <a:rPr sz="3000">
                <a:solidFill>
                  <a:schemeClr val="tx2">
                    <a:lumMod val="75000"/>
                  </a:schemeClr>
                </a:solidFill>
                <a:latin typeface="Bahnschrift Light"/>
                <a:ea typeface="Bahnschrift Light"/>
                <a:cs typeface="Bahnschrift Light"/>
              </a:rPr>
              <a:t> Профилактические мероприятия</a:t>
            </a:r>
          </a:p>
          <a:p>
            <a:pPr algn="just">
              <a:buFont typeface="Arial"/>
              <a:buChar char="•"/>
            </a:pPr>
            <a:r>
              <a:rPr sz="3000">
                <a:solidFill>
                  <a:schemeClr val="tx2">
                    <a:lumMod val="75000"/>
                  </a:schemeClr>
                </a:solidFill>
                <a:latin typeface="Bahnschrift Light"/>
                <a:ea typeface="Bahnschrift Light"/>
                <a:cs typeface="Bahnschrift Light"/>
              </a:rPr>
              <a:t> ПВП при наличии непосредственной угрозы (согласование прокуратуры)</a:t>
            </a:r>
          </a:p>
          <a:p>
            <a:pPr algn="just">
              <a:buFont typeface="Arial"/>
              <a:buChar char="•"/>
            </a:pPr>
            <a:r>
              <a:rPr sz="3000">
                <a:solidFill>
                  <a:schemeClr val="tx2">
                    <a:lumMod val="75000"/>
                  </a:schemeClr>
                </a:solidFill>
                <a:latin typeface="Bahnschrift Light"/>
                <a:ea typeface="Bahnschrift Light"/>
                <a:cs typeface="Bahnschrift Light"/>
              </a:rPr>
              <a:t> Выдача предписания при наличии непосредственной угрозы</a:t>
            </a:r>
          </a:p>
          <a:p>
            <a:endParaRPr sz="3000">
              <a:solidFill>
                <a:schemeClr val="tx2">
                  <a:lumMod val="75000"/>
                </a:schemeClr>
              </a:solidFill>
              <a:latin typeface="Bahnschrift Light"/>
              <a:ea typeface="Bahnschrift Light"/>
              <a:cs typeface="Bahnschrift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бычная">
  <a:themeElements>
    <a:clrScheme name="Обычная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  <a:ln w="47625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noFill/>
        <a:no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47</TotalTime>
  <Words>609</Words>
  <Application>Microsoft Office PowerPoint</Application>
  <DocSecurity>0</DocSecurity>
  <PresentationFormat>Экран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Bahnschrift Light</vt:lpstr>
      <vt:lpstr>Bahnschrift SemiLight</vt:lpstr>
      <vt:lpstr>Tw Cen MT</vt:lpstr>
      <vt:lpstr>Wingdings</vt:lpstr>
      <vt:lpstr>Wingdings 2</vt:lpstr>
      <vt:lpstr>Обычная</vt:lpstr>
      <vt:lpstr>Презентация PowerPoint</vt:lpstr>
      <vt:lpstr> Изменена часть 1 статьи 4.1.1 </vt:lpstr>
      <vt:lpstr> В статью 4.1 КоАП РФ добавлена новая часть 3.4-1 </vt:lpstr>
      <vt:lpstr>Статья 28.1 КоАП РФ дополнена частями 3.1-3.4 и примечанием</vt:lpstr>
      <vt:lpstr>В статью 32.2 добавлена новая часть 1.3-3</vt:lpstr>
      <vt:lpstr>Фразы, обязательные к использованию в постановлении</vt:lpstr>
      <vt:lpstr>Изменена часть 1 статьи 31.5 КоАП РФ</vt:lpstr>
      <vt:lpstr>Изменена статья 7.19 КоАП РФ</vt:lpstr>
      <vt:lpstr>ПП РФ  от 10.03.2022 №336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Горев Дмитрий Александрович</dc:creator>
  <cp:lastModifiedBy>Горев Дмитрий Александрович</cp:lastModifiedBy>
  <cp:revision>1</cp:revision>
  <dcterms:modified xsi:type="dcterms:W3CDTF">2022-08-31T11:10:42Z</dcterms:modified>
</cp:coreProperties>
</file>